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61" r:id="rId3"/>
    <p:sldId id="313" r:id="rId4"/>
    <p:sldId id="314" r:id="rId5"/>
    <p:sldId id="299" r:id="rId6"/>
    <p:sldId id="300" r:id="rId7"/>
    <p:sldId id="316" r:id="rId8"/>
    <p:sldId id="315" r:id="rId9"/>
    <p:sldId id="317" r:id="rId10"/>
    <p:sldId id="298" r:id="rId11"/>
    <p:sldId id="307" r:id="rId12"/>
    <p:sldId id="308" r:id="rId13"/>
    <p:sldId id="310" r:id="rId14"/>
    <p:sldId id="305" r:id="rId15"/>
    <p:sldId id="31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2832F5-EA01-48E5-B403-87E193F50680}">
          <p14:sldIdLst>
            <p14:sldId id="259"/>
          </p14:sldIdLst>
        </p14:section>
        <p14:section name="Project Overview" id="{087866C3-7028-482C-8D34-6BF5363FBD75}">
          <p14:sldIdLst>
            <p14:sldId id="261"/>
            <p14:sldId id="313"/>
            <p14:sldId id="314"/>
            <p14:sldId id="299"/>
            <p14:sldId id="300"/>
          </p14:sldIdLst>
        </p14:section>
        <p14:section name="Status Update" id="{521DEF98-8796-4632-831A-16252E9A6054}">
          <p14:sldIdLst>
            <p14:sldId id="316"/>
            <p14:sldId id="315"/>
            <p14:sldId id="317"/>
            <p14:sldId id="298"/>
            <p14:sldId id="307"/>
            <p14:sldId id="308"/>
            <p14:sldId id="310"/>
            <p14:sldId id="305"/>
            <p14:sldId id="318"/>
          </p14:sldIdLst>
        </p14:section>
        <p14:section name="Timeline" id="{CF24EBA6-C924-424D-AC31-A4B9992A87E0}">
          <p14:sldIdLst/>
        </p14:section>
        <p14:section name="Next Steps and Action Items" id="{C24C98EC-938D-4034-8DB8-5E8DBF16E3CB}">
          <p14:sldIdLst/>
        </p14:section>
        <p14:section name="Appendix" id="{E35CCD6A-2288-476E-BC93-C75323AE1F32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88187" autoAdjust="0"/>
  </p:normalViewPr>
  <p:slideViewPr>
    <p:cSldViewPr>
      <p:cViewPr>
        <p:scale>
          <a:sx n="100" d="100"/>
          <a:sy n="100" d="100"/>
        </p:scale>
        <p:origin x="24" y="600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75BB5-4BE3-4E06-B2B3-AAA3D107C1A8}" type="doc">
      <dgm:prSet loTypeId="urn:microsoft.com/office/officeart/2005/8/layout/radial5" loCatId="relationship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3864EA6-13E7-440F-948B-8118F5878A44}">
      <dgm:prSet phldrT="[Text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n-US" sz="1800" dirty="0" smtClean="0"/>
            <a:t>Current Team (6)</a:t>
          </a:r>
          <a:endParaRPr lang="en-US" sz="1800" dirty="0"/>
        </a:p>
      </dgm:t>
    </dgm:pt>
    <dgm:pt modelId="{5F920266-1B6A-4D7D-8C8B-D20E2934BF67}" type="parTrans" cxnId="{7834DFDC-DD97-4D0F-B547-27AB53428B4B}">
      <dgm:prSet/>
      <dgm:spPr/>
      <dgm:t>
        <a:bodyPr/>
        <a:lstStyle/>
        <a:p>
          <a:endParaRPr lang="en-US"/>
        </a:p>
      </dgm:t>
    </dgm:pt>
    <dgm:pt modelId="{F4FE127A-F33D-4F59-961D-A505D5A781EE}" type="sibTrans" cxnId="{7834DFDC-DD97-4D0F-B547-27AB53428B4B}">
      <dgm:prSet/>
      <dgm:spPr/>
      <dgm:t>
        <a:bodyPr/>
        <a:lstStyle/>
        <a:p>
          <a:endParaRPr lang="en-US"/>
        </a:p>
      </dgm:t>
    </dgm:pt>
    <dgm:pt modelId="{813DB034-1CFA-4CE1-8536-6BC256192226}">
      <dgm:prSet phldrT="[Text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n-US" sz="1400" dirty="0" smtClean="0"/>
            <a:t>Acquisition Specialist (1)</a:t>
          </a:r>
        </a:p>
        <a:p>
          <a:r>
            <a:rPr lang="en-US" sz="1400" dirty="0" smtClean="0"/>
            <a:t>Nov 2015</a:t>
          </a:r>
          <a:endParaRPr lang="en-US" sz="1400" dirty="0"/>
        </a:p>
      </dgm:t>
    </dgm:pt>
    <dgm:pt modelId="{ED3CCD02-8D75-4A08-AD85-C5F828B29313}" type="parTrans" cxnId="{41966F54-3C25-450E-8104-04B2B9165959}">
      <dgm:prSet/>
      <dgm:sp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</dgm:spPr>
      <dgm:t>
        <a:bodyPr/>
        <a:lstStyle/>
        <a:p>
          <a:endParaRPr lang="en-US"/>
        </a:p>
      </dgm:t>
    </dgm:pt>
    <dgm:pt modelId="{F3516F2D-4619-4753-A81E-130803DFBFC7}" type="sibTrans" cxnId="{41966F54-3C25-450E-8104-04B2B9165959}">
      <dgm:prSet/>
      <dgm:spPr/>
      <dgm:t>
        <a:bodyPr/>
        <a:lstStyle/>
        <a:p>
          <a:endParaRPr lang="en-US"/>
        </a:p>
      </dgm:t>
    </dgm:pt>
    <dgm:pt modelId="{6461E40C-FAF1-4C11-9CA4-01B7756558A8}">
      <dgm:prSet phldrT="[Text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 lIns="0" tIns="0" rIns="0" bIns="0"/>
        <a:lstStyle/>
        <a:p>
          <a:r>
            <a:rPr lang="en-US" sz="1400" spc="-10" baseline="0" dirty="0" smtClean="0"/>
            <a:t>Asset Manager (1)</a:t>
          </a:r>
        </a:p>
        <a:p>
          <a:r>
            <a:rPr lang="en-US" sz="1400" spc="-10" baseline="0" dirty="0" smtClean="0"/>
            <a:t>Oct 2015</a:t>
          </a:r>
          <a:endParaRPr lang="en-US" sz="1400" spc="-10" baseline="0" dirty="0"/>
        </a:p>
      </dgm:t>
    </dgm:pt>
    <dgm:pt modelId="{5418FCE5-0AC2-479F-8F47-D35F7A60BD8D}" type="parTrans" cxnId="{5EBF790F-CC7C-4BBA-98A7-614FB5283795}">
      <dgm:prSet/>
      <dgm:sp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</dgm:spPr>
      <dgm:t>
        <a:bodyPr/>
        <a:lstStyle/>
        <a:p>
          <a:endParaRPr lang="en-US"/>
        </a:p>
      </dgm:t>
    </dgm:pt>
    <dgm:pt modelId="{3D67A8BA-4FB2-401F-A3C1-92132B645061}" type="sibTrans" cxnId="{5EBF790F-CC7C-4BBA-98A7-614FB5283795}">
      <dgm:prSet/>
      <dgm:spPr/>
      <dgm:t>
        <a:bodyPr/>
        <a:lstStyle/>
        <a:p>
          <a:endParaRPr lang="en-US"/>
        </a:p>
      </dgm:t>
    </dgm:pt>
    <dgm:pt modelId="{14E5A95F-9DC9-4E33-B709-14C57323ACAA}">
      <dgm:prSet phldrT="[Text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n-US" sz="1400" dirty="0" smtClean="0"/>
            <a:t>Closing Specialist (1)</a:t>
          </a:r>
        </a:p>
        <a:p>
          <a:r>
            <a:rPr lang="en-US" sz="1400" dirty="0" smtClean="0"/>
            <a:t>Nov 2015</a:t>
          </a:r>
          <a:endParaRPr lang="en-US" sz="1400" dirty="0"/>
        </a:p>
      </dgm:t>
    </dgm:pt>
    <dgm:pt modelId="{CFE62A0D-AFCB-42FF-A2F7-4127DE6E4A06}" type="parTrans" cxnId="{B78770BC-227B-404F-8185-2F70ECA32605}">
      <dgm:prSet/>
      <dgm:sp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</dgm:spPr>
      <dgm:t>
        <a:bodyPr/>
        <a:lstStyle/>
        <a:p>
          <a:endParaRPr lang="en-US"/>
        </a:p>
      </dgm:t>
    </dgm:pt>
    <dgm:pt modelId="{87455A86-154D-4572-BF6D-F5FEBED08194}" type="sibTrans" cxnId="{B78770BC-227B-404F-8185-2F70ECA32605}">
      <dgm:prSet/>
      <dgm:spPr/>
      <dgm:t>
        <a:bodyPr/>
        <a:lstStyle/>
        <a:p>
          <a:endParaRPr lang="en-US"/>
        </a:p>
      </dgm:t>
    </dgm:pt>
    <dgm:pt modelId="{9A038BAD-1DAA-4E08-AF5C-7A535C3A31A3}">
      <dgm:prSet phldrT="[Text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n-US" sz="1400" dirty="0" smtClean="0"/>
            <a:t>PIO (1)</a:t>
          </a:r>
        </a:p>
        <a:p>
          <a:r>
            <a:rPr lang="en-US" sz="1400" dirty="0" smtClean="0"/>
            <a:t>Dec 2015</a:t>
          </a:r>
          <a:endParaRPr lang="en-US" sz="1400" dirty="0"/>
        </a:p>
      </dgm:t>
    </dgm:pt>
    <dgm:pt modelId="{E1D6882F-7F41-4B9B-8326-079D0B7775D3}" type="parTrans" cxnId="{F67B8136-3A2B-408C-9570-C50B3786C6D1}">
      <dgm:prSet/>
      <dgm:sp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</dgm:spPr>
      <dgm:t>
        <a:bodyPr/>
        <a:lstStyle/>
        <a:p>
          <a:endParaRPr lang="en-US"/>
        </a:p>
      </dgm:t>
    </dgm:pt>
    <dgm:pt modelId="{BF904E21-59DA-42DB-BE7C-359EAF11BFDB}" type="sibTrans" cxnId="{F67B8136-3A2B-408C-9570-C50B3786C6D1}">
      <dgm:prSet/>
      <dgm:spPr/>
      <dgm:t>
        <a:bodyPr/>
        <a:lstStyle/>
        <a:p>
          <a:endParaRPr lang="en-US"/>
        </a:p>
      </dgm:t>
    </dgm:pt>
    <dgm:pt modelId="{C2B16F5E-4FD9-4E6C-984C-5FB34252F788}">
      <dgm:prSet phldrT="[Text]"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n-US" sz="1600" dirty="0" smtClean="0"/>
            <a:t>Deputy Director (1)</a:t>
          </a:r>
        </a:p>
        <a:p>
          <a:r>
            <a:rPr lang="en-US" sz="1200" dirty="0" smtClean="0"/>
            <a:t>Dec 2015</a:t>
          </a:r>
          <a:endParaRPr lang="en-US" sz="1200" dirty="0"/>
        </a:p>
      </dgm:t>
    </dgm:pt>
    <dgm:pt modelId="{8F21B166-5620-46A8-A5DD-72EAE361E61D}" type="parTrans" cxnId="{F20E6E35-2EF6-49E1-BCE2-AF737813AC7F}">
      <dgm:prSet/>
      <dgm:sp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</dgm:spPr>
      <dgm:t>
        <a:bodyPr/>
        <a:lstStyle/>
        <a:p>
          <a:endParaRPr lang="en-US"/>
        </a:p>
      </dgm:t>
    </dgm:pt>
    <dgm:pt modelId="{D972BA52-9B06-4D48-9819-200C1326EA4D}" type="sibTrans" cxnId="{F20E6E35-2EF6-49E1-BCE2-AF737813AC7F}">
      <dgm:prSet/>
      <dgm:spPr/>
      <dgm:t>
        <a:bodyPr/>
        <a:lstStyle/>
        <a:p>
          <a:endParaRPr lang="en-US"/>
        </a:p>
      </dgm:t>
    </dgm:pt>
    <dgm:pt modelId="{EB09D521-9D02-4B4D-80CB-EB847731A63E}" type="pres">
      <dgm:prSet presAssocID="{19675BB5-4BE3-4E06-B2B3-AAA3D107C1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DCFBEC-172E-41BB-B545-FE2085E0B744}" type="pres">
      <dgm:prSet presAssocID="{D3864EA6-13E7-440F-948B-8118F5878A44}" presName="centerShape" presStyleLbl="node0" presStyleIdx="0" presStyleCnt="1" custScaleX="126326" custScaleY="101032"/>
      <dgm:spPr/>
      <dgm:t>
        <a:bodyPr/>
        <a:lstStyle/>
        <a:p>
          <a:endParaRPr lang="en-US"/>
        </a:p>
      </dgm:t>
    </dgm:pt>
    <dgm:pt modelId="{E09D1B4B-09AE-4B1F-A409-CE344F8F9185}" type="pres">
      <dgm:prSet presAssocID="{ED3CCD02-8D75-4A08-AD85-C5F828B29313}" presName="parTrans" presStyleLbl="sibTrans2D1" presStyleIdx="0" presStyleCnt="5"/>
      <dgm:spPr/>
      <dgm:t>
        <a:bodyPr/>
        <a:lstStyle/>
        <a:p>
          <a:endParaRPr lang="en-US"/>
        </a:p>
      </dgm:t>
    </dgm:pt>
    <dgm:pt modelId="{79A2186A-8429-4E95-A4D2-214813090081}" type="pres">
      <dgm:prSet presAssocID="{ED3CCD02-8D75-4A08-AD85-C5F828B29313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0779230-642B-46DB-B5CA-FC2220C38859}" type="pres">
      <dgm:prSet presAssocID="{813DB034-1CFA-4CE1-8536-6BC256192226}" presName="node" presStyleLbl="node1" presStyleIdx="0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73F644-A37B-4263-BDD3-7D4AECF93436}" type="pres">
      <dgm:prSet presAssocID="{5418FCE5-0AC2-479F-8F47-D35F7A60BD8D}" presName="parTrans" presStyleLbl="sibTrans2D1" presStyleIdx="1" presStyleCnt="5"/>
      <dgm:spPr/>
      <dgm:t>
        <a:bodyPr/>
        <a:lstStyle/>
        <a:p>
          <a:endParaRPr lang="en-US"/>
        </a:p>
      </dgm:t>
    </dgm:pt>
    <dgm:pt modelId="{AF2E0478-D773-4966-9A95-8E70AD7139B7}" type="pres">
      <dgm:prSet presAssocID="{5418FCE5-0AC2-479F-8F47-D35F7A60BD8D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8FE55D76-69B8-469D-BE4A-A0F9F69D5110}" type="pres">
      <dgm:prSet presAssocID="{6461E40C-FAF1-4C11-9CA4-01B7756558A8}" presName="node" presStyleLbl="node1" presStyleIdx="1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9D690-D432-4F1A-B2AE-D98A61E6F24A}" type="pres">
      <dgm:prSet presAssocID="{CFE62A0D-AFCB-42FF-A2F7-4127DE6E4A06}" presName="parTrans" presStyleLbl="sibTrans2D1" presStyleIdx="2" presStyleCnt="5"/>
      <dgm:spPr/>
      <dgm:t>
        <a:bodyPr/>
        <a:lstStyle/>
        <a:p>
          <a:endParaRPr lang="en-US"/>
        </a:p>
      </dgm:t>
    </dgm:pt>
    <dgm:pt modelId="{5E3992B2-2FF9-4710-BC5D-D3CABAC0944B}" type="pres">
      <dgm:prSet presAssocID="{CFE62A0D-AFCB-42FF-A2F7-4127DE6E4A06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0B5562C5-56E9-4F94-AD9A-09B6AA6E206F}" type="pres">
      <dgm:prSet presAssocID="{14E5A95F-9DC9-4E33-B709-14C57323ACAA}" presName="node" presStyleLbl="node1" presStyleIdx="2" presStyleCnt="5" custScaleX="134966" custScaleY="1190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0FDE60-5A66-47CD-855C-10B0ABFAFF6D}" type="pres">
      <dgm:prSet presAssocID="{E1D6882F-7F41-4B9B-8326-079D0B7775D3}" presName="parTrans" presStyleLbl="sibTrans2D1" presStyleIdx="3" presStyleCnt="5"/>
      <dgm:spPr/>
      <dgm:t>
        <a:bodyPr/>
        <a:lstStyle/>
        <a:p>
          <a:endParaRPr lang="en-US"/>
        </a:p>
      </dgm:t>
    </dgm:pt>
    <dgm:pt modelId="{D9C29361-9907-4AA5-9D4C-465D8E4516DA}" type="pres">
      <dgm:prSet presAssocID="{E1D6882F-7F41-4B9B-8326-079D0B7775D3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92A8904-4F29-41B2-8DF6-9E5DB43B598E}" type="pres">
      <dgm:prSet presAssocID="{9A038BAD-1DAA-4E08-AF5C-7A535C3A31A3}" presName="node" presStyleLbl="node1" presStyleIdx="3" presStyleCnt="5" custScaleX="169002" custScaleY="120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BEB95-5498-4076-A7AD-52EA2D6058A0}" type="pres">
      <dgm:prSet presAssocID="{8F21B166-5620-46A8-A5DD-72EAE361E61D}" presName="parTrans" presStyleLbl="sibTrans2D1" presStyleIdx="4" presStyleCnt="5"/>
      <dgm:spPr/>
      <dgm:t>
        <a:bodyPr/>
        <a:lstStyle/>
        <a:p>
          <a:endParaRPr lang="en-US"/>
        </a:p>
      </dgm:t>
    </dgm:pt>
    <dgm:pt modelId="{8C992717-B056-4E89-850B-547F00D86B47}" type="pres">
      <dgm:prSet presAssocID="{8F21B166-5620-46A8-A5DD-72EAE361E61D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A0AE6ABD-EFF8-41C2-907C-790C07DF522C}" type="pres">
      <dgm:prSet presAssocID="{C2B16F5E-4FD9-4E6C-984C-5FB34252F788}" presName="node" presStyleLbl="node1" presStyleIdx="4" presStyleCnt="5" custScaleX="141622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BF790F-CC7C-4BBA-98A7-614FB5283795}" srcId="{D3864EA6-13E7-440F-948B-8118F5878A44}" destId="{6461E40C-FAF1-4C11-9CA4-01B7756558A8}" srcOrd="1" destOrd="0" parTransId="{5418FCE5-0AC2-479F-8F47-D35F7A60BD8D}" sibTransId="{3D67A8BA-4FB2-401F-A3C1-92132B645061}"/>
    <dgm:cxn modelId="{31868881-5166-4EF9-83D0-C61FE7FFA7EE}" type="presOf" srcId="{5418FCE5-0AC2-479F-8F47-D35F7A60BD8D}" destId="{4873F644-A37B-4263-BDD3-7D4AECF93436}" srcOrd="0" destOrd="0" presId="urn:microsoft.com/office/officeart/2005/8/layout/radial5"/>
    <dgm:cxn modelId="{F7EE9B03-FE41-4F24-8CB5-F8157E842121}" type="presOf" srcId="{6461E40C-FAF1-4C11-9CA4-01B7756558A8}" destId="{8FE55D76-69B8-469D-BE4A-A0F9F69D5110}" srcOrd="0" destOrd="0" presId="urn:microsoft.com/office/officeart/2005/8/layout/radial5"/>
    <dgm:cxn modelId="{062E8FC5-4AC6-4DB6-B8C3-C1331D7310D5}" type="presOf" srcId="{E1D6882F-7F41-4B9B-8326-079D0B7775D3}" destId="{D9C29361-9907-4AA5-9D4C-465D8E4516DA}" srcOrd="1" destOrd="0" presId="urn:microsoft.com/office/officeart/2005/8/layout/radial5"/>
    <dgm:cxn modelId="{2A045540-1125-43F8-8D2C-E5E45AEE5B6E}" type="presOf" srcId="{CFE62A0D-AFCB-42FF-A2F7-4127DE6E4A06}" destId="{8999D690-D432-4F1A-B2AE-D98A61E6F24A}" srcOrd="0" destOrd="0" presId="urn:microsoft.com/office/officeart/2005/8/layout/radial5"/>
    <dgm:cxn modelId="{1304E3FC-90E5-4EAC-8182-BE1F1DF70387}" type="presOf" srcId="{D3864EA6-13E7-440F-948B-8118F5878A44}" destId="{7ADCFBEC-172E-41BB-B545-FE2085E0B744}" srcOrd="0" destOrd="0" presId="urn:microsoft.com/office/officeart/2005/8/layout/radial5"/>
    <dgm:cxn modelId="{03787704-1EF4-44F1-A1BA-4EFEFCEF9EE6}" type="presOf" srcId="{8F21B166-5620-46A8-A5DD-72EAE361E61D}" destId="{470BEB95-5498-4076-A7AD-52EA2D6058A0}" srcOrd="0" destOrd="0" presId="urn:microsoft.com/office/officeart/2005/8/layout/radial5"/>
    <dgm:cxn modelId="{7834DFDC-DD97-4D0F-B547-27AB53428B4B}" srcId="{19675BB5-4BE3-4E06-B2B3-AAA3D107C1A8}" destId="{D3864EA6-13E7-440F-948B-8118F5878A44}" srcOrd="0" destOrd="0" parTransId="{5F920266-1B6A-4D7D-8C8B-D20E2934BF67}" sibTransId="{F4FE127A-F33D-4F59-961D-A505D5A781EE}"/>
    <dgm:cxn modelId="{516437F4-EDC6-4852-9800-F9D8C488BD9E}" type="presOf" srcId="{14E5A95F-9DC9-4E33-B709-14C57323ACAA}" destId="{0B5562C5-56E9-4F94-AD9A-09B6AA6E206F}" srcOrd="0" destOrd="0" presId="urn:microsoft.com/office/officeart/2005/8/layout/radial5"/>
    <dgm:cxn modelId="{42AF7AAF-80CB-4949-A385-28F5D424CA88}" type="presOf" srcId="{C2B16F5E-4FD9-4E6C-984C-5FB34252F788}" destId="{A0AE6ABD-EFF8-41C2-907C-790C07DF522C}" srcOrd="0" destOrd="0" presId="urn:microsoft.com/office/officeart/2005/8/layout/radial5"/>
    <dgm:cxn modelId="{F20E6E35-2EF6-49E1-BCE2-AF737813AC7F}" srcId="{D3864EA6-13E7-440F-948B-8118F5878A44}" destId="{C2B16F5E-4FD9-4E6C-984C-5FB34252F788}" srcOrd="4" destOrd="0" parTransId="{8F21B166-5620-46A8-A5DD-72EAE361E61D}" sibTransId="{D972BA52-9B06-4D48-9819-200C1326EA4D}"/>
    <dgm:cxn modelId="{DAAE2A78-F738-4B68-B495-D294E8751A99}" type="presOf" srcId="{19675BB5-4BE3-4E06-B2B3-AAA3D107C1A8}" destId="{EB09D521-9D02-4B4D-80CB-EB847731A63E}" srcOrd="0" destOrd="0" presId="urn:microsoft.com/office/officeart/2005/8/layout/radial5"/>
    <dgm:cxn modelId="{F5987A45-29C1-44DC-8D05-B51AF5E8A50F}" type="presOf" srcId="{813DB034-1CFA-4CE1-8536-6BC256192226}" destId="{60779230-642B-46DB-B5CA-FC2220C38859}" srcOrd="0" destOrd="0" presId="urn:microsoft.com/office/officeart/2005/8/layout/radial5"/>
    <dgm:cxn modelId="{67C5A17A-CACB-4D82-84E4-52487A134E60}" type="presOf" srcId="{5418FCE5-0AC2-479F-8F47-D35F7A60BD8D}" destId="{AF2E0478-D773-4966-9A95-8E70AD7139B7}" srcOrd="1" destOrd="0" presId="urn:microsoft.com/office/officeart/2005/8/layout/radial5"/>
    <dgm:cxn modelId="{3677658A-36CE-4722-B4BE-1972B0E3C381}" type="presOf" srcId="{E1D6882F-7F41-4B9B-8326-079D0B7775D3}" destId="{FB0FDE60-5A66-47CD-855C-10B0ABFAFF6D}" srcOrd="0" destOrd="0" presId="urn:microsoft.com/office/officeart/2005/8/layout/radial5"/>
    <dgm:cxn modelId="{EA8218B5-D1A9-4CF2-B16E-7B24EF23B73A}" type="presOf" srcId="{CFE62A0D-AFCB-42FF-A2F7-4127DE6E4A06}" destId="{5E3992B2-2FF9-4710-BC5D-D3CABAC0944B}" srcOrd="1" destOrd="0" presId="urn:microsoft.com/office/officeart/2005/8/layout/radial5"/>
    <dgm:cxn modelId="{41966F54-3C25-450E-8104-04B2B9165959}" srcId="{D3864EA6-13E7-440F-948B-8118F5878A44}" destId="{813DB034-1CFA-4CE1-8536-6BC256192226}" srcOrd="0" destOrd="0" parTransId="{ED3CCD02-8D75-4A08-AD85-C5F828B29313}" sibTransId="{F3516F2D-4619-4753-A81E-130803DFBFC7}"/>
    <dgm:cxn modelId="{A8F11061-4A26-4DFC-91DA-A8F0FFC9894D}" type="presOf" srcId="{8F21B166-5620-46A8-A5DD-72EAE361E61D}" destId="{8C992717-B056-4E89-850B-547F00D86B47}" srcOrd="1" destOrd="0" presId="urn:microsoft.com/office/officeart/2005/8/layout/radial5"/>
    <dgm:cxn modelId="{B78770BC-227B-404F-8185-2F70ECA32605}" srcId="{D3864EA6-13E7-440F-948B-8118F5878A44}" destId="{14E5A95F-9DC9-4E33-B709-14C57323ACAA}" srcOrd="2" destOrd="0" parTransId="{CFE62A0D-AFCB-42FF-A2F7-4127DE6E4A06}" sibTransId="{87455A86-154D-4572-BF6D-F5FEBED08194}"/>
    <dgm:cxn modelId="{413BF9D2-BFE9-4725-931D-086AB8E85090}" type="presOf" srcId="{ED3CCD02-8D75-4A08-AD85-C5F828B29313}" destId="{E09D1B4B-09AE-4B1F-A409-CE344F8F9185}" srcOrd="0" destOrd="0" presId="urn:microsoft.com/office/officeart/2005/8/layout/radial5"/>
    <dgm:cxn modelId="{2A3A53D7-576D-47B0-BBD6-459BCD5EC073}" type="presOf" srcId="{ED3CCD02-8D75-4A08-AD85-C5F828B29313}" destId="{79A2186A-8429-4E95-A4D2-214813090081}" srcOrd="1" destOrd="0" presId="urn:microsoft.com/office/officeart/2005/8/layout/radial5"/>
    <dgm:cxn modelId="{9FBD9423-226F-4830-A669-0A35D285D287}" type="presOf" srcId="{9A038BAD-1DAA-4E08-AF5C-7A535C3A31A3}" destId="{492A8904-4F29-41B2-8DF6-9E5DB43B598E}" srcOrd="0" destOrd="0" presId="urn:microsoft.com/office/officeart/2005/8/layout/radial5"/>
    <dgm:cxn modelId="{F67B8136-3A2B-408C-9570-C50B3786C6D1}" srcId="{D3864EA6-13E7-440F-948B-8118F5878A44}" destId="{9A038BAD-1DAA-4E08-AF5C-7A535C3A31A3}" srcOrd="3" destOrd="0" parTransId="{E1D6882F-7F41-4B9B-8326-079D0B7775D3}" sibTransId="{BF904E21-59DA-42DB-BE7C-359EAF11BFDB}"/>
    <dgm:cxn modelId="{8A8118D0-AD4B-45C7-A298-3A900F8C4CBF}" type="presParOf" srcId="{EB09D521-9D02-4B4D-80CB-EB847731A63E}" destId="{7ADCFBEC-172E-41BB-B545-FE2085E0B744}" srcOrd="0" destOrd="0" presId="urn:microsoft.com/office/officeart/2005/8/layout/radial5"/>
    <dgm:cxn modelId="{C4FD9056-6E25-4D95-9D85-088511A71B64}" type="presParOf" srcId="{EB09D521-9D02-4B4D-80CB-EB847731A63E}" destId="{E09D1B4B-09AE-4B1F-A409-CE344F8F9185}" srcOrd="1" destOrd="0" presId="urn:microsoft.com/office/officeart/2005/8/layout/radial5"/>
    <dgm:cxn modelId="{017206F8-E26C-429C-82EE-701FC24B8C5D}" type="presParOf" srcId="{E09D1B4B-09AE-4B1F-A409-CE344F8F9185}" destId="{79A2186A-8429-4E95-A4D2-214813090081}" srcOrd="0" destOrd="0" presId="urn:microsoft.com/office/officeart/2005/8/layout/radial5"/>
    <dgm:cxn modelId="{C885C3DD-3C3D-4237-ACCA-E4E14CC2F861}" type="presParOf" srcId="{EB09D521-9D02-4B4D-80CB-EB847731A63E}" destId="{60779230-642B-46DB-B5CA-FC2220C38859}" srcOrd="2" destOrd="0" presId="urn:microsoft.com/office/officeart/2005/8/layout/radial5"/>
    <dgm:cxn modelId="{66AFFDB3-2B39-4E70-8F79-47161AB09018}" type="presParOf" srcId="{EB09D521-9D02-4B4D-80CB-EB847731A63E}" destId="{4873F644-A37B-4263-BDD3-7D4AECF93436}" srcOrd="3" destOrd="0" presId="urn:microsoft.com/office/officeart/2005/8/layout/radial5"/>
    <dgm:cxn modelId="{44732CA9-B89F-472C-8594-CC15F05EDE80}" type="presParOf" srcId="{4873F644-A37B-4263-BDD3-7D4AECF93436}" destId="{AF2E0478-D773-4966-9A95-8E70AD7139B7}" srcOrd="0" destOrd="0" presId="urn:microsoft.com/office/officeart/2005/8/layout/radial5"/>
    <dgm:cxn modelId="{D00661ED-0DB0-4C3F-B151-B2ADC2429DBE}" type="presParOf" srcId="{EB09D521-9D02-4B4D-80CB-EB847731A63E}" destId="{8FE55D76-69B8-469D-BE4A-A0F9F69D5110}" srcOrd="4" destOrd="0" presId="urn:microsoft.com/office/officeart/2005/8/layout/radial5"/>
    <dgm:cxn modelId="{043F88AB-2DCE-44BA-B037-3523A5BC8A09}" type="presParOf" srcId="{EB09D521-9D02-4B4D-80CB-EB847731A63E}" destId="{8999D690-D432-4F1A-B2AE-D98A61E6F24A}" srcOrd="5" destOrd="0" presId="urn:microsoft.com/office/officeart/2005/8/layout/radial5"/>
    <dgm:cxn modelId="{F24E5AEB-0722-499E-8558-EA6EFDA1A197}" type="presParOf" srcId="{8999D690-D432-4F1A-B2AE-D98A61E6F24A}" destId="{5E3992B2-2FF9-4710-BC5D-D3CABAC0944B}" srcOrd="0" destOrd="0" presId="urn:microsoft.com/office/officeart/2005/8/layout/radial5"/>
    <dgm:cxn modelId="{21C7DC5B-76A0-4BF6-957E-149F8CE0B961}" type="presParOf" srcId="{EB09D521-9D02-4B4D-80CB-EB847731A63E}" destId="{0B5562C5-56E9-4F94-AD9A-09B6AA6E206F}" srcOrd="6" destOrd="0" presId="urn:microsoft.com/office/officeart/2005/8/layout/radial5"/>
    <dgm:cxn modelId="{C55C6A45-425C-4150-8DD3-B8ACD410DE31}" type="presParOf" srcId="{EB09D521-9D02-4B4D-80CB-EB847731A63E}" destId="{FB0FDE60-5A66-47CD-855C-10B0ABFAFF6D}" srcOrd="7" destOrd="0" presId="urn:microsoft.com/office/officeart/2005/8/layout/radial5"/>
    <dgm:cxn modelId="{83CA0784-69F8-4C82-B5B3-433BF64E9729}" type="presParOf" srcId="{FB0FDE60-5A66-47CD-855C-10B0ABFAFF6D}" destId="{D9C29361-9907-4AA5-9D4C-465D8E4516DA}" srcOrd="0" destOrd="0" presId="urn:microsoft.com/office/officeart/2005/8/layout/radial5"/>
    <dgm:cxn modelId="{F9BB426D-E75C-41F8-8B4E-6C4069F019FE}" type="presParOf" srcId="{EB09D521-9D02-4B4D-80CB-EB847731A63E}" destId="{492A8904-4F29-41B2-8DF6-9E5DB43B598E}" srcOrd="8" destOrd="0" presId="urn:microsoft.com/office/officeart/2005/8/layout/radial5"/>
    <dgm:cxn modelId="{333F09A8-0CE8-436F-98F1-6CF173C7EC7D}" type="presParOf" srcId="{EB09D521-9D02-4B4D-80CB-EB847731A63E}" destId="{470BEB95-5498-4076-A7AD-52EA2D6058A0}" srcOrd="9" destOrd="0" presId="urn:microsoft.com/office/officeart/2005/8/layout/radial5"/>
    <dgm:cxn modelId="{8EC907F6-860E-4894-A5CF-2C7DD8A26A34}" type="presParOf" srcId="{470BEB95-5498-4076-A7AD-52EA2D6058A0}" destId="{8C992717-B056-4E89-850B-547F00D86B47}" srcOrd="0" destOrd="0" presId="urn:microsoft.com/office/officeart/2005/8/layout/radial5"/>
    <dgm:cxn modelId="{775F35D4-870C-4C63-9DB4-3801EE58582F}" type="presParOf" srcId="{EB09D521-9D02-4B4D-80CB-EB847731A63E}" destId="{A0AE6ABD-EFF8-41C2-907C-790C07DF522C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CFBEC-172E-41BB-B545-FE2085E0B744}">
      <dsp:nvSpPr>
        <dsp:cNvPr id="0" name=""/>
        <dsp:cNvSpPr/>
      </dsp:nvSpPr>
      <dsp:spPr>
        <a:xfrm>
          <a:off x="2316763" y="1795636"/>
          <a:ext cx="1226415" cy="980852"/>
        </a:xfrm>
        <a:prstGeom prst="ellips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Current Team (6)</a:t>
          </a:r>
          <a:endParaRPr lang="en-US" sz="1800" kern="1200" dirty="0"/>
        </a:p>
      </dsp:txBody>
      <dsp:txXfrm>
        <a:off x="2496367" y="1939278"/>
        <a:ext cx="867207" cy="693568"/>
      </dsp:txXfrm>
    </dsp:sp>
    <dsp:sp modelId="{E09D1B4B-09AE-4B1F-A409-CE344F8F9185}">
      <dsp:nvSpPr>
        <dsp:cNvPr id="0" name=""/>
        <dsp:cNvSpPr/>
      </dsp:nvSpPr>
      <dsp:spPr>
        <a:xfrm rot="16200000">
          <a:off x="2800521" y="1353544"/>
          <a:ext cx="258900" cy="410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839356" y="1474448"/>
        <a:ext cx="181230" cy="246209"/>
      </dsp:txXfrm>
    </dsp:sp>
    <dsp:sp modelId="{60779230-642B-46DB-B5CA-FC2220C38859}">
      <dsp:nvSpPr>
        <dsp:cNvPr id="0" name=""/>
        <dsp:cNvSpPr/>
      </dsp:nvSpPr>
      <dsp:spPr>
        <a:xfrm>
          <a:off x="2220294" y="-112209"/>
          <a:ext cx="1419354" cy="1419354"/>
        </a:xfrm>
        <a:prstGeom prst="ellips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Acquisition Specialist (1)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Nov 2015</a:t>
          </a:r>
          <a:endParaRPr lang="en-US" sz="1400" kern="1200" dirty="0"/>
        </a:p>
      </dsp:txBody>
      <dsp:txXfrm>
        <a:off x="2428154" y="95651"/>
        <a:ext cx="1003634" cy="1003634"/>
      </dsp:txXfrm>
    </dsp:sp>
    <dsp:sp modelId="{4873F644-A37B-4263-BDD3-7D4AECF93436}">
      <dsp:nvSpPr>
        <dsp:cNvPr id="0" name=""/>
        <dsp:cNvSpPr/>
      </dsp:nvSpPr>
      <dsp:spPr>
        <a:xfrm rot="20520000">
          <a:off x="3572972" y="1839111"/>
          <a:ext cx="202231" cy="410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3574457" y="1930554"/>
        <a:ext cx="141562" cy="246209"/>
      </dsp:txXfrm>
    </dsp:sp>
    <dsp:sp modelId="{8FE55D76-69B8-469D-BE4A-A0F9F69D5110}">
      <dsp:nvSpPr>
        <dsp:cNvPr id="0" name=""/>
        <dsp:cNvSpPr/>
      </dsp:nvSpPr>
      <dsp:spPr>
        <a:xfrm>
          <a:off x="3826243" y="1054581"/>
          <a:ext cx="1419354" cy="1419354"/>
        </a:xfrm>
        <a:prstGeom prst="ellips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pc="-10" baseline="0" dirty="0" smtClean="0"/>
            <a:t>Asset Manager (1)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pc="-10" baseline="0" dirty="0" smtClean="0"/>
            <a:t>Oct 2015</a:t>
          </a:r>
          <a:endParaRPr lang="en-US" sz="1400" kern="1200" spc="-10" baseline="0" dirty="0"/>
        </a:p>
      </dsp:txBody>
      <dsp:txXfrm>
        <a:off x="4034103" y="1262441"/>
        <a:ext cx="1003634" cy="1003634"/>
      </dsp:txXfrm>
    </dsp:sp>
    <dsp:sp modelId="{8999D690-D432-4F1A-B2AE-D98A61E6F24A}">
      <dsp:nvSpPr>
        <dsp:cNvPr id="0" name=""/>
        <dsp:cNvSpPr/>
      </dsp:nvSpPr>
      <dsp:spPr>
        <a:xfrm rot="3240000">
          <a:off x="3246419" y="2668458"/>
          <a:ext cx="220890" cy="410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3260077" y="2723721"/>
        <a:ext cx="154623" cy="246209"/>
      </dsp:txXfrm>
    </dsp:sp>
    <dsp:sp modelId="{0B5562C5-56E9-4F94-AD9A-09B6AA6E206F}">
      <dsp:nvSpPr>
        <dsp:cNvPr id="0" name=""/>
        <dsp:cNvSpPr/>
      </dsp:nvSpPr>
      <dsp:spPr>
        <a:xfrm>
          <a:off x="3108048" y="2933708"/>
          <a:ext cx="1628908" cy="1436914"/>
        </a:xfrm>
        <a:prstGeom prst="ellips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Closing Specialist (1)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Nov 2015</a:t>
          </a:r>
          <a:endParaRPr lang="en-US" sz="1400" kern="1200" dirty="0"/>
        </a:p>
      </dsp:txBody>
      <dsp:txXfrm>
        <a:off x="3346596" y="3144139"/>
        <a:ext cx="1151812" cy="1016052"/>
      </dsp:txXfrm>
    </dsp:sp>
    <dsp:sp modelId="{FB0FDE60-5A66-47CD-855C-10B0ABFAFF6D}">
      <dsp:nvSpPr>
        <dsp:cNvPr id="0" name=""/>
        <dsp:cNvSpPr/>
      </dsp:nvSpPr>
      <dsp:spPr>
        <a:xfrm rot="7560000">
          <a:off x="2420400" y="2648651"/>
          <a:ext cx="194136" cy="410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466637" y="2707161"/>
        <a:ext cx="135895" cy="246209"/>
      </dsp:txXfrm>
    </dsp:sp>
    <dsp:sp modelId="{492A8904-4F29-41B2-8DF6-9E5DB43B598E}">
      <dsp:nvSpPr>
        <dsp:cNvPr id="0" name=""/>
        <dsp:cNvSpPr/>
      </dsp:nvSpPr>
      <dsp:spPr>
        <a:xfrm>
          <a:off x="917594" y="2924921"/>
          <a:ext cx="2039690" cy="1454487"/>
        </a:xfrm>
        <a:prstGeom prst="ellips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PIO (1)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Dec 2015</a:t>
          </a:r>
          <a:endParaRPr lang="en-US" sz="1400" kern="1200" dirty="0"/>
        </a:p>
      </dsp:txBody>
      <dsp:txXfrm>
        <a:off x="1216300" y="3137926"/>
        <a:ext cx="1442278" cy="1028477"/>
      </dsp:txXfrm>
    </dsp:sp>
    <dsp:sp modelId="{470BEB95-5498-4076-A7AD-52EA2D6058A0}">
      <dsp:nvSpPr>
        <dsp:cNvPr id="0" name=""/>
        <dsp:cNvSpPr/>
      </dsp:nvSpPr>
      <dsp:spPr>
        <a:xfrm rot="11880000">
          <a:off x="2177080" y="1858167"/>
          <a:ext cx="134844" cy="410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216543" y="1946486"/>
        <a:ext cx="94391" cy="246209"/>
      </dsp:txXfrm>
    </dsp:sp>
    <dsp:sp modelId="{A0AE6ABD-EFF8-41C2-907C-790C07DF522C}">
      <dsp:nvSpPr>
        <dsp:cNvPr id="0" name=""/>
        <dsp:cNvSpPr/>
      </dsp:nvSpPr>
      <dsp:spPr>
        <a:xfrm>
          <a:off x="469401" y="1054581"/>
          <a:ext cx="1709240" cy="1419354"/>
        </a:xfrm>
        <a:prstGeom prst="ellips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Deputy Director (1)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Dec 2015</a:t>
          </a:r>
          <a:endParaRPr lang="en-US" sz="1200" kern="1200" dirty="0"/>
        </a:p>
      </dsp:txBody>
      <dsp:txXfrm>
        <a:off x="719713" y="1262441"/>
        <a:ext cx="1208616" cy="1003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9AED7CB-2D13-4F79-8618-2883A65F57E6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3FECDF-178E-4413-9B2E-5879C000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08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3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This template can be used as a starter file to give updates for project</a:t>
            </a:r>
            <a:r>
              <a:rPr lang="en-US" baseline="0" dirty="0" smtClean="0"/>
              <a:t> milestones.</a:t>
            </a:r>
            <a:endParaRPr lang="en-US" dirty="0" smtClean="0"/>
          </a:p>
          <a:p>
            <a:endParaRPr lang="en-US" baseline="0" dirty="0" smtClean="0"/>
          </a:p>
          <a:p>
            <a:pPr lvl="0"/>
            <a:r>
              <a:rPr lang="en-US" sz="1000" b="1" dirty="0"/>
              <a:t>Sections</a:t>
            </a:r>
            <a:endParaRPr lang="en-US" sz="1000" dirty="0"/>
          </a:p>
          <a:p>
            <a:pPr lvl="0"/>
            <a:r>
              <a:rPr lang="en-US" sz="1000" dirty="0"/>
              <a:t>Right-click on a slide to add sections. Sections can help to organize your slides or facilitate collaboration between multiple authors.</a:t>
            </a:r>
          </a:p>
          <a:p>
            <a:pPr lvl="0"/>
            <a:endParaRPr lang="en-US" sz="1000" b="1" dirty="0"/>
          </a:p>
          <a:p>
            <a:pPr lvl="0"/>
            <a:r>
              <a:rPr lang="en-US" sz="1000" b="1" dirty="0"/>
              <a:t>Notes</a:t>
            </a:r>
          </a:p>
          <a:p>
            <a:pPr lvl="0"/>
            <a:r>
              <a:rPr lang="en-US" sz="1000" dirty="0"/>
              <a:t>Use the Notes section for delivery notes or to provide additional details for the audience.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000" dirty="0"/>
              <a:t>Keep in mind the font size (important for accessibility, visibility, videotaping, and online production)</a:t>
            </a:r>
          </a:p>
          <a:p>
            <a:pPr lvl="0"/>
            <a:endParaRPr lang="en-US" sz="1000" dirty="0"/>
          </a:p>
          <a:p>
            <a:pPr lvl="0">
              <a:buFontTx/>
              <a:buNone/>
            </a:pPr>
            <a:r>
              <a:rPr lang="en-US" sz="1000" b="1" dirty="0"/>
              <a:t>Coordinated colors </a:t>
            </a:r>
          </a:p>
          <a:p>
            <a:pPr lvl="0">
              <a:buFontTx/>
              <a:buNone/>
            </a:pPr>
            <a:r>
              <a:rPr lang="en-US" sz="1000" dirty="0"/>
              <a:t>Pay particular attention to the graphs, charts, and text boxes. </a:t>
            </a:r>
          </a:p>
          <a:p>
            <a:pPr lvl="0"/>
            <a:r>
              <a:rPr lang="en-US" sz="1000" dirty="0"/>
              <a:t>Consider that attendees will print in black and white or </a:t>
            </a:r>
            <a:r>
              <a:rPr lang="en-US" sz="1000" dirty="0" err="1"/>
              <a:t>grayscale</a:t>
            </a:r>
            <a:r>
              <a:rPr lang="en-US" sz="1000" dirty="0"/>
              <a:t>. Run a test print to make sure your colors work when printed in pure black and white and </a:t>
            </a:r>
            <a:r>
              <a:rPr lang="en-US" sz="1000" dirty="0" err="1"/>
              <a:t>grayscale</a:t>
            </a:r>
            <a:r>
              <a:rPr lang="en-US" sz="1000" dirty="0"/>
              <a:t>.</a:t>
            </a:r>
          </a:p>
          <a:p>
            <a:pPr lvl="0">
              <a:buFontTx/>
              <a:buNone/>
            </a:pPr>
            <a:endParaRPr lang="en-US" sz="1000" dirty="0"/>
          </a:p>
          <a:p>
            <a:pPr lvl="0">
              <a:buFontTx/>
              <a:buNone/>
            </a:pPr>
            <a:r>
              <a:rPr lang="en-US" sz="1000" b="1" dirty="0"/>
              <a:t>Graphics, tables, and graphs</a:t>
            </a:r>
          </a:p>
          <a:p>
            <a:pPr lvl="0"/>
            <a:r>
              <a:rPr lang="en-US" sz="1000" dirty="0"/>
              <a:t>Keep it simple: If possible, use consistent, non-distracting styles and colors.</a:t>
            </a:r>
          </a:p>
          <a:p>
            <a:pPr lvl="0"/>
            <a:r>
              <a:rPr lang="en-US" sz="1000" dirty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05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project</a:t>
            </a:r>
            <a:r>
              <a:rPr lang="en-US" baseline="0" dirty="0" smtClean="0"/>
              <a:t> about?</a:t>
            </a:r>
          </a:p>
          <a:p>
            <a:r>
              <a:rPr lang="en-US" dirty="0" smtClean="0"/>
              <a:t>Define</a:t>
            </a:r>
            <a:r>
              <a:rPr lang="en-US" baseline="0" dirty="0" smtClean="0"/>
              <a:t> the goal of this project</a:t>
            </a:r>
          </a:p>
          <a:p>
            <a:pPr lvl="1"/>
            <a:r>
              <a:rPr lang="en-US" dirty="0" smtClean="0"/>
              <a:t>Is it similar to projects in the past or is it a new effort?</a:t>
            </a:r>
          </a:p>
          <a:p>
            <a:r>
              <a:rPr lang="en-US" baseline="0" dirty="0" smtClean="0"/>
              <a:t>Define the scope of this project</a:t>
            </a:r>
          </a:p>
          <a:p>
            <a:pPr lvl="1"/>
            <a:r>
              <a:rPr lang="en-US" baseline="0" dirty="0" smtClean="0"/>
              <a:t>Is it an independent project or is it related to other projects?</a:t>
            </a:r>
          </a:p>
          <a:p>
            <a:pPr lvl="0"/>
            <a:endParaRPr lang="en-US" baseline="0" dirty="0" smtClean="0"/>
          </a:p>
          <a:p>
            <a:pPr lvl="0"/>
            <a:r>
              <a:rPr lang="en-US" baseline="0" dirty="0" smtClean="0"/>
              <a:t>* Note that this slide is not necessary for weekly status meetings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30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project</a:t>
            </a:r>
            <a:r>
              <a:rPr lang="en-US" baseline="0" dirty="0" smtClean="0"/>
              <a:t> about?</a:t>
            </a:r>
          </a:p>
          <a:p>
            <a:r>
              <a:rPr lang="en-US" dirty="0" smtClean="0"/>
              <a:t>Define</a:t>
            </a:r>
            <a:r>
              <a:rPr lang="en-US" baseline="0" dirty="0" smtClean="0"/>
              <a:t> the goal of this project</a:t>
            </a:r>
          </a:p>
          <a:p>
            <a:pPr lvl="1"/>
            <a:r>
              <a:rPr lang="en-US" dirty="0" smtClean="0"/>
              <a:t>Is it similar to projects in the past or is it a new effort?</a:t>
            </a:r>
          </a:p>
          <a:p>
            <a:r>
              <a:rPr lang="en-US" baseline="0" dirty="0" smtClean="0"/>
              <a:t>Define the scope of this project</a:t>
            </a:r>
          </a:p>
          <a:p>
            <a:pPr lvl="1"/>
            <a:r>
              <a:rPr lang="en-US" baseline="0" dirty="0" smtClean="0"/>
              <a:t>Is it an independent project or is it related to other projects?</a:t>
            </a:r>
          </a:p>
          <a:p>
            <a:pPr lvl="0"/>
            <a:endParaRPr lang="en-US" baseline="0" dirty="0" smtClean="0"/>
          </a:p>
          <a:p>
            <a:pPr lvl="0"/>
            <a:r>
              <a:rPr lang="en-US" baseline="0" dirty="0" smtClean="0"/>
              <a:t>* Note that this slide is not necessary for weekly status meetings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17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9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>
              <a:defRPr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1E12-88DD-408A-A41A-977BD91AA4A4}" type="datetime1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200400"/>
            <a:ext cx="3306617" cy="1219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0B70-FCA5-41B6-B2F3-F71D67DF475B}" type="datetime1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8194-AC25-44D8-94E3-B8CED85736D3}" type="datetime1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>
              <a:defRPr sz="3600" b="0" cap="none"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1DE5-4571-4C16-898D-09E566E1C23E}" type="datetime1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410200"/>
            <a:ext cx="2273300" cy="8382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r">
              <a:defRPr sz="2800" b="1">
                <a:solidFill>
                  <a:srgbClr val="92D050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0657A-D1B6-4386-9DC0-F5F7269DEFBF}" type="datetime1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97" y="1103495"/>
            <a:ext cx="2173778" cy="80150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1828800"/>
            <a:ext cx="8229600" cy="0"/>
          </a:xfrm>
          <a:prstGeom prst="line">
            <a:avLst/>
          </a:prstGeom>
          <a:ln w="38100" cmpd="sng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64D2-2F31-4598-9196-2A3535C07C03}" type="datetime1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9A59-E099-4A7A-98F0-2FA06D93D0E3}" type="datetime1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50CF7-C644-459A-AEE1-78C0B6A763C9}" type="datetime1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546423"/>
            <a:ext cx="1945178" cy="71721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C4B-841F-4597-879F-789B0FFA8308}" type="datetime1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FD7-9899-4F1F-8D11-3CACC64012F4}" type="datetime1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7F88-61F2-43CC-8295-784B69A7F3C4}" type="datetime1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AE0C6-9168-4227-8C01-8E7EA9F91651}" type="datetime1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Board of Directors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Cook County Land Bank </a:t>
            </a:r>
            <a:r>
              <a:rPr lang="en-US" dirty="0" smtClean="0"/>
              <a:t>Authority</a:t>
            </a:r>
            <a:br>
              <a:rPr lang="en-US" dirty="0" smtClean="0"/>
            </a:br>
            <a:r>
              <a:rPr lang="en-US" dirty="0" smtClean="0"/>
              <a:t>Executive Director’s Report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57200" y="1905000"/>
            <a:ext cx="5275052" cy="1295400"/>
          </a:xfrm>
        </p:spPr>
        <p:txBody>
          <a:bodyPr/>
          <a:lstStyle/>
          <a:p>
            <a:r>
              <a:rPr lang="en-US" dirty="0" smtClean="0"/>
              <a:t>Robert Rose, Executive Director	</a:t>
            </a:r>
          </a:p>
          <a:p>
            <a:r>
              <a:rPr lang="en-US" dirty="0" smtClean="0"/>
              <a:t>September 24, 2015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Projects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391245"/>
              </p:ext>
            </p:extLst>
          </p:nvPr>
        </p:nvGraphicFramePr>
        <p:xfrm>
          <a:off x="457201" y="1905001"/>
          <a:ext cx="8077201" cy="488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245"/>
                <a:gridCol w="3215923"/>
                <a:gridCol w="2468033"/>
              </a:tblGrid>
              <a:tr h="35808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Project Status</a:t>
                      </a:r>
                      <a:r>
                        <a:rPr lang="en-US" baseline="0" dirty="0" smtClean="0"/>
                        <a:t> Report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007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Project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Name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Action Item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5264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Granville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Condominiums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1054-1070 W. Granville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Chicago,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Condo Association is ready to assign their lien to the CCLBA.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056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Bellwood – </a:t>
                      </a:r>
                      <a:r>
                        <a:rPr lang="en-US" sz="1200" dirty="0" err="1" smtClean="0"/>
                        <a:t>MiniMoves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2150-54 Madison</a:t>
                      </a:r>
                    </a:p>
                    <a:p>
                      <a:r>
                        <a:rPr lang="en-US" sz="1200" dirty="0" smtClean="0"/>
                        <a:t>Bellwood,</a:t>
                      </a:r>
                      <a:r>
                        <a:rPr lang="en-US" sz="1200" baseline="0" dirty="0" smtClean="0"/>
                        <a:t> IL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CCLBA acquired the property in June of 2015. CCLBA has retained a real estate broker. 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Negotiating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 recent offer.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2664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Martin Memorials LLC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7346-54 S. Cottage Grove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Chicago, IL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Clyde Martin executed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purchase/sale agreement and submitted earnest money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056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Riverside Lawn</a:t>
                      </a:r>
                    </a:p>
                    <a:p>
                      <a:r>
                        <a:rPr lang="en-US" sz="1200" dirty="0" smtClean="0"/>
                        <a:t>(Voluntary buyout of homes in flood-prone area)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Various address in unincorporated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Cook County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Held town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hall meeting in July.  Strong interest in buyout.  Sent letter and interest forms.  Coordinating with MWRD/BOED.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760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PrivateBank</a:t>
                      </a:r>
                      <a:r>
                        <a:rPr lang="en-US" sz="1200" dirty="0" smtClean="0"/>
                        <a:t> Partnership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First home completed, several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more in pipeline.  Looking to add more eligible developers and to build develop capacity-building assistance with Chicago Rehab Network.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221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2199" y="1980080"/>
            <a:ext cx="6248399" cy="463027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Neighborhood Strategy:</a:t>
            </a:r>
            <a:br>
              <a:rPr lang="en-US" dirty="0" smtClean="0"/>
            </a:br>
            <a:r>
              <a:rPr lang="en-US" dirty="0" smtClean="0"/>
              <a:t>Humboldt Park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11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42382" y="4038600"/>
            <a:ext cx="1172817" cy="1676399"/>
          </a:xfrm>
          <a:prstGeom prst="ellips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8" name="Oval 7"/>
          <p:cNvSpPr/>
          <p:nvPr/>
        </p:nvSpPr>
        <p:spPr>
          <a:xfrm>
            <a:off x="6705600" y="4546487"/>
            <a:ext cx="85725" cy="857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05600" y="5181600"/>
            <a:ext cx="85725" cy="857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599" y="1828800"/>
            <a:ext cx="20573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Strategies : Commercial investment, blight reduction program, MMRP, NHS Superblock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Partners: LUCHA, NHS, ICON, West Humboldt Park Family Development Center, MPC</a:t>
            </a:r>
          </a:p>
        </p:txBody>
      </p:sp>
    </p:spTree>
    <p:extLst>
      <p:ext uri="{BB962C8B-B14F-4D97-AF65-F5344CB8AC3E}">
        <p14:creationId xmlns:p14="http://schemas.microsoft.com/office/powerpoint/2010/main" val="41714727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Neighborhood </a:t>
            </a:r>
            <a:r>
              <a:rPr lang="en-US" dirty="0"/>
              <a:t>Strategy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Chicago Lawn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2400" y="1905000"/>
            <a:ext cx="4648199" cy="473905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09600" y="2286000"/>
            <a:ext cx="289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Strategies : Residential purchase/rehab, blight reduction program, MMRP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Possible Partners: South West Organizing Project, Brinshore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531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Neighborhood </a:t>
            </a:r>
            <a:r>
              <a:rPr lang="en-US" dirty="0"/>
              <a:t>Strategy:</a:t>
            </a:r>
            <a:br>
              <a:rPr lang="en-US" dirty="0"/>
            </a:br>
            <a:r>
              <a:rPr lang="en-US" dirty="0" smtClean="0"/>
              <a:t>Woodlawn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60562" y="1962149"/>
            <a:ext cx="5450038" cy="469223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52400" y="2209800"/>
            <a:ext cx="2743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Strategies: Tax forfeiture, blight reduction program, MMRP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Partners: Sunshine Gospel Ministries, Blacks In Green, The Woodlawn Organization, Greater Southwest Development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308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52800" y="1967022"/>
            <a:ext cx="5267325" cy="45593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Neighborhood </a:t>
            </a:r>
            <a:r>
              <a:rPr lang="en-US" dirty="0"/>
              <a:t>Strategy:</a:t>
            </a:r>
            <a:br>
              <a:rPr lang="en-US" dirty="0"/>
            </a:br>
            <a:r>
              <a:rPr lang="en-US" dirty="0" smtClean="0"/>
              <a:t>City of Chicago Heights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209800"/>
            <a:ext cx="2743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Strategies : Industrial investment, blight reduction program, tax forfeiture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artners: City of Chicago Heights, South Suburban Land Bank and Development Authority, South Suburban Mayors and Managers Association, Forest Preserve</a:t>
            </a:r>
          </a:p>
        </p:txBody>
      </p:sp>
    </p:spTree>
    <p:extLst>
      <p:ext uri="{BB962C8B-B14F-4D97-AF65-F5344CB8AC3E}">
        <p14:creationId xmlns:p14="http://schemas.microsoft.com/office/powerpoint/2010/main" val="22004716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Neighborhood </a:t>
            </a:r>
            <a:r>
              <a:rPr lang="en-US" dirty="0"/>
              <a:t>Strategy:</a:t>
            </a:r>
            <a:br>
              <a:rPr lang="en-US" dirty="0"/>
            </a:br>
            <a:r>
              <a:rPr lang="en-US" dirty="0" smtClean="0"/>
              <a:t>Land Transactions Committee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209800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Leverage is important.  Become a line item within a larger development.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Partnerships are key.  CCLBA cannot do it alone.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Consider using the </a:t>
            </a:r>
            <a:r>
              <a:rPr lang="en-US" dirty="0" err="1" smtClean="0"/>
              <a:t>CitiBank</a:t>
            </a:r>
            <a:r>
              <a:rPr lang="en-US" dirty="0" smtClean="0"/>
              <a:t> donation to build capacity, i.e. – hire commercial/industrial acquisition specialist, tax sales expert,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30766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This report covers updates on: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Announcements</a:t>
            </a:r>
          </a:p>
          <a:p>
            <a:pPr lvl="2"/>
            <a:endParaRPr lang="en-US" dirty="0" smtClean="0"/>
          </a:p>
          <a:p>
            <a:pPr lvl="2"/>
            <a:r>
              <a:rPr lang="en-US" dirty="0"/>
              <a:t>Staffing Plan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Focus Communities/Neighborhood Stabilization Initiative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Core Business Activities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Community </a:t>
            </a:r>
            <a:r>
              <a:rPr lang="en-US" dirty="0"/>
              <a:t>Engagement 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Current Projects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Future Projects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2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smtClean="0"/>
              <a:t>On 8/10/2015, Citibank announced $1,000,000 donation to CCLBA.  Funds </a:t>
            </a:r>
            <a:r>
              <a:rPr lang="en-US" dirty="0"/>
              <a:t>were received on </a:t>
            </a:r>
            <a:r>
              <a:rPr lang="en-US" dirty="0" smtClean="0"/>
              <a:t>9/4/2015</a:t>
            </a:r>
          </a:p>
          <a:p>
            <a:pPr lvl="1"/>
            <a:r>
              <a:rPr lang="en-US" dirty="0"/>
              <a:t>Funds from the Department of Justice Settlement Agreement, Community Reinvestment and Neighborhood Stabilization Annex II, Section 4D “to capitalize The Cook County </a:t>
            </a:r>
            <a:r>
              <a:rPr lang="en-US" dirty="0" err="1"/>
              <a:t>Landbank</a:t>
            </a:r>
            <a:r>
              <a:rPr lang="en-US" dirty="0"/>
              <a:t>.”</a:t>
            </a:r>
            <a:endParaRPr lang="en-US" dirty="0" smtClean="0"/>
          </a:p>
          <a:p>
            <a:pPr lvl="1"/>
            <a:r>
              <a:rPr lang="en-US" dirty="0" smtClean="0"/>
              <a:t>CCLBA considering </a:t>
            </a:r>
            <a:r>
              <a:rPr lang="en-US" dirty="0"/>
              <a:t>several projects to leverage </a:t>
            </a:r>
            <a:r>
              <a:rPr lang="en-US" dirty="0" smtClean="0"/>
              <a:t>funding (Future Projects)</a:t>
            </a:r>
          </a:p>
          <a:p>
            <a:pPr lvl="1"/>
            <a:r>
              <a:rPr lang="en-US" dirty="0" smtClean="0"/>
              <a:t>Discussed at 9/17 Land Transactions Committee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61456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Staffing Plan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24457159"/>
              </p:ext>
            </p:extLst>
          </p:nvPr>
        </p:nvGraphicFramePr>
        <p:xfrm>
          <a:off x="3124200" y="2133600"/>
          <a:ext cx="5715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2216527"/>
            <a:ext cx="3200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Hired Accountant –  start date 8/3/15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Hired Acquisition Specialist </a:t>
            </a:r>
            <a:r>
              <a:rPr lang="en-US" sz="1600" dirty="0"/>
              <a:t>– start date 9/21/15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Hired Asset Manager – start date 10/5/15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Posting in September for 1 Acquisition Specialist and 1 Closing Specialist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Drafting job descriptions for Deputy Director and Public Information Officer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962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NSI Update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05000"/>
            <a:ext cx="4572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1,288 properties presented via NSI/NCST from April 15 – August 31,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260 properties located in CCLBA Focus Communities (20.2% of properties)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In contrast, 39% of all 2013/2014 foreclosures were in focus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416 </a:t>
            </a:r>
            <a:r>
              <a:rPr lang="en-US" sz="1400" dirty="0"/>
              <a:t>offers submitted, </a:t>
            </a:r>
            <a:r>
              <a:rPr lang="en-US" sz="1400" dirty="0" smtClean="0"/>
              <a:t>289 </a:t>
            </a:r>
            <a:r>
              <a:rPr lang="en-US" sz="1400" dirty="0"/>
              <a:t>received </a:t>
            </a:r>
            <a:r>
              <a:rPr lang="en-US" sz="1100" dirty="0" smtClean="0"/>
              <a:t>(47.5% </a:t>
            </a:r>
            <a:r>
              <a:rPr lang="en-US" sz="1100" dirty="0"/>
              <a:t>of properties located in Focus </a:t>
            </a:r>
            <a:r>
              <a:rPr lang="en-US" sz="1100" dirty="0" smtClean="0"/>
              <a:t>Communities 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(down from 88.2%, less properties offered in Focus Communities, working to expand scope)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/>
              <a:t>Plan is to be at 75%+ level.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77 </a:t>
            </a:r>
            <a:r>
              <a:rPr lang="en-US" sz="1400" dirty="0"/>
              <a:t>offers accepted; </a:t>
            </a:r>
            <a:r>
              <a:rPr lang="en-US" sz="1400" dirty="0" smtClean="0"/>
              <a:t>147 </a:t>
            </a:r>
            <a:r>
              <a:rPr lang="en-US" sz="1400" dirty="0"/>
              <a:t>offers countered; </a:t>
            </a:r>
            <a:r>
              <a:rPr lang="en-US" sz="1400" dirty="0" smtClean="0"/>
              <a:t>123 </a:t>
            </a:r>
            <a:r>
              <a:rPr lang="en-US" sz="1400" dirty="0"/>
              <a:t>offers pending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165 </a:t>
            </a:r>
            <a:r>
              <a:rPr lang="en-US" sz="1400" dirty="0"/>
              <a:t>offers declined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17 </a:t>
            </a:r>
            <a:r>
              <a:rPr lang="en-US" sz="1400" dirty="0"/>
              <a:t>offers awarded to other buyers</a:t>
            </a:r>
          </a:p>
          <a:p>
            <a:endParaRPr lang="en-US" sz="1400" dirty="0"/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1600" y="2133600"/>
            <a:ext cx="3594785" cy="40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985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914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Core Business Activities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72781"/>
              </p:ext>
            </p:extLst>
          </p:nvPr>
        </p:nvGraphicFramePr>
        <p:xfrm>
          <a:off x="457200" y="1905000"/>
          <a:ext cx="82295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219200"/>
                <a:gridCol w="1295400"/>
                <a:gridCol w="1371600"/>
                <a:gridCol w="1524000"/>
                <a:gridCol w="1371599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 Core Business</a:t>
                      </a:r>
                      <a:r>
                        <a:rPr lang="en-US" baseline="0" dirty="0" smtClean="0"/>
                        <a:t> Activities (Dec 1, 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2014 – August 31, 2015)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aseline="0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aseline="0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Prospects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In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Progress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Completed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2015 Output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Goals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% Goal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Acquisition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196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Disposition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Demolition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Rehab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495800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Proposed 2016 Outcomes</a:t>
            </a:r>
            <a:endParaRPr lang="en-US" sz="1400" dirty="0"/>
          </a:p>
          <a:p>
            <a:r>
              <a:rPr lang="en-US" sz="1400" dirty="0" smtClean="0"/>
              <a:t>Two measures of CCLBA effectiveness.  Targets will be developed for 2016.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en-US" sz="1400" dirty="0" smtClean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 smtClean="0"/>
              <a:t>Market Capitalization Value – the difference between the CCLBA sales price and the end-user sales price.  Represent real value added to the community.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en-US" sz="1400" dirty="0" smtClean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 smtClean="0"/>
              <a:t>Incremental Tax Benefit – the amount of tax collected from previously tax-delinquent properties.  Represents “extra” tax dollars generated by the community.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83593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Community Engagement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093821"/>
              </p:ext>
            </p:extLst>
          </p:nvPr>
        </p:nvGraphicFramePr>
        <p:xfrm>
          <a:off x="457200" y="1905000"/>
          <a:ext cx="8229599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3276600"/>
                <a:gridCol w="1219200"/>
                <a:gridCol w="1295399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2015</a:t>
                      </a:r>
                      <a:r>
                        <a:rPr lang="en-US" baseline="0" dirty="0" smtClean="0"/>
                        <a:t> Meetings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aseline="0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Event/Meeting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Attended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Byline Bank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Discussion on REO portfolio and strategies and opportunities for collaboration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7/7/15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R.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Rose,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 Williams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South</a:t>
                      </a:r>
                      <a:r>
                        <a:rPr lang="en-US" sz="1100" baseline="0" dirty="0" smtClean="0"/>
                        <a:t> Suburban Mayors and Managers Association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 with various IL AG grantees to 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iscuss progress/activities regarding blight reduction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7/14/15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R. Rose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Chicago Heights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with municipality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to 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iscuss IHDA Blight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Reduction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7/14/15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R. Rose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Village of Country Club Hills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with Mayor Ford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to 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iscuss Focus Communities Program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7/14/15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Village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of Riverdale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with village trustees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to 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iscuss IHDA Blight Reduction Program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7/14/15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Chicagoland Black Chamber of Commerce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Discussion on strategies for collaboration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7/16/15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Rose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Alderman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David Moore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to discuss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vacant properties in the 17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Ward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7/20/15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 Rose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Alderman Roderick Sawyer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to discuss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vacant properties in the 6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Ward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7/23/15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Endeleo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Institute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Discussion on strategies on how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to collaborate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7/27/15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Rose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55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Community Engagement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045674"/>
              </p:ext>
            </p:extLst>
          </p:nvPr>
        </p:nvGraphicFramePr>
        <p:xfrm>
          <a:off x="457200" y="1905000"/>
          <a:ext cx="822959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3276600"/>
                <a:gridCol w="1219200"/>
                <a:gridCol w="1295399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 2015</a:t>
                      </a:r>
                      <a:r>
                        <a:rPr lang="en-US" baseline="0" dirty="0" smtClean="0"/>
                        <a:t> Meetings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aseline="0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Event/Meeting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Attended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Mt. Ebenezer Church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(w/ Commissioner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Richard Boykin)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with various Westside ministers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on how to engage with CCLBA and o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pportunities for collaboration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8/5/15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R.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Growing Home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Discussion on strategies for collaboration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8/11/15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R. Rose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Illinois Grassroots Coalition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with group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on how to engage with CCLBA and o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pportunities for collaboration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8/12/15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R. Rose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Chicago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Rehab Network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Discussion on strategies for collaboration with The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PrivateBank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8/13/15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Commissioner Robert Steele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to discuss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vacant properties in the 2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District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8/14/15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City of Harvey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Discussion on strategies for collaboration; submitted MOU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8/25/15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Rose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to discuss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various properties in the South Suburbs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8/26/15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 Rose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Alderman Joe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Moore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to discuss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vacant properties in the 49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Ward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8/27/15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Little Village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Brownsfield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Tour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Little Village Environmental Justice Organization-guided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tour of the neighborhood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8/28/15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Rose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032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Community Engagement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983290"/>
              </p:ext>
            </p:extLst>
          </p:nvPr>
        </p:nvGraphicFramePr>
        <p:xfrm>
          <a:off x="457200" y="1905000"/>
          <a:ext cx="8229599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3276600"/>
                <a:gridCol w="1219200"/>
                <a:gridCol w="1295399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 2015</a:t>
                      </a:r>
                      <a:r>
                        <a:rPr lang="en-US" baseline="0" dirty="0" smtClean="0"/>
                        <a:t> Meetings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aseline="0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Event/Meeting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Attended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City of Chicago Heights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Guided tour of the City with Mayor’s aide and Economic Development consultant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9/1/15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R.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The </a:t>
                      </a:r>
                      <a:r>
                        <a:rPr lang="en-US" sz="1100" dirty="0" err="1" smtClean="0"/>
                        <a:t>PrivateBank</a:t>
                      </a:r>
                      <a:r>
                        <a:rPr lang="en-US" sz="1100" baseline="0" dirty="0" smtClean="0"/>
                        <a:t> Tour </a:t>
                      </a:r>
                    </a:p>
                    <a:p>
                      <a:r>
                        <a:rPr lang="en-US" sz="1100" baseline="0" dirty="0" smtClean="0"/>
                        <a:t>(w/Chicago Rehab Network)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with several developers interested in becoming eligible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developers with TPB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9/1/15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R. Rose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Community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Male Empowerment Project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with group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on how to engage with CCLBA and o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pportunities for collaboration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9/2/15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R. Rose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Village of Ford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Heights (w/Cook County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</a:rPr>
                        <a:t>Dept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</a:rPr>
                        <a:t>Bldg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Zoning)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with Mayor Griffin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to strategies for collaboration on vacant building ordinance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9/4/15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Rebuilding Exchange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Discussion on strategies for collaboration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9/9/15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Chesterfield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Community Council (w/ City of Chicago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</a:rPr>
                        <a:t>Dept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of Planning and Development)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Met with group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on how to engage with CCLBA and o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pportunities for collaboration with City of Chicago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9/10/15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Rose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UIC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Urban Forum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Attended various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workshops on the social contract for health, energy and the environment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9/17/15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 Rose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Windshield Surveys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(w/Cook County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Planning and Development)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Site visits to Ford Heights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Riverside Lawn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9/17/15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R. Rose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920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RDqqfSBn57oHO3LqrDu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oXR3Z3jBsekg7NRQLn8q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FWXxGAyYfCtF4ddJkuV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1515</Words>
  <Application>Microsoft Office PowerPoint</Application>
  <PresentationFormat>On-screen Show (4:3)</PresentationFormat>
  <Paragraphs>319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Project Status Report</vt:lpstr>
      <vt:lpstr>Board of Directors Cook County Land Bank Authority Executive Director’s Report </vt:lpstr>
      <vt:lpstr> Overview</vt:lpstr>
      <vt:lpstr> Announcements</vt:lpstr>
      <vt:lpstr> Staffing Plan</vt:lpstr>
      <vt:lpstr> NSI Update</vt:lpstr>
      <vt:lpstr> Core Business Activities</vt:lpstr>
      <vt:lpstr> Community Engagement</vt:lpstr>
      <vt:lpstr> Community Engagement</vt:lpstr>
      <vt:lpstr> Community Engagement</vt:lpstr>
      <vt:lpstr> Current Projects</vt:lpstr>
      <vt:lpstr>Neighborhood Strategy: Humboldt Park</vt:lpstr>
      <vt:lpstr>Neighborhood Strategy: Chicago Lawn</vt:lpstr>
      <vt:lpstr>Neighborhood Strategy: Woodlawn</vt:lpstr>
      <vt:lpstr>Neighborhood Strategy: City of Chicago Heights</vt:lpstr>
      <vt:lpstr>Neighborhood Strategy: Land Transactions Committee Input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2015-04-14T13:16:51Z</dcterms:created>
  <dcterms:modified xsi:type="dcterms:W3CDTF">2015-09-29T22:11:33Z</dcterms:modified>
</cp:coreProperties>
</file>